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Slab"/>
      <p:regular r:id="rId23"/>
      <p:bold r:id="rId24"/>
    </p:embeddedFont>
    <p:embeddedFont>
      <p:font typeface="Raleway"/>
      <p:regular r:id="rId25"/>
      <p:bold r:id="rId26"/>
      <p:italic r:id="rId27"/>
      <p:boldItalic r:id="rId28"/>
    </p:embeddedFont>
    <p:embeddedFont>
      <p:font typeface="Roboto"/>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Slab-bold.fntdata"/><Relationship Id="rId23" Type="http://schemas.openxmlformats.org/officeDocument/2006/relationships/font" Target="fonts/RobotoSlab-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6fa3c89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6fa3c8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ac8fdf6ee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ac8fdf6ee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ac8fdf6eef_6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ac8fdf6eef_6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c8fdf6ee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ac8fdf6ee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ac8fdf6ee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ac8fdf6ee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ac8fdf6eef_6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ac8fdf6eef_6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ac8fdf6eef_6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ac8fdf6eef_6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c6fa3c898_0_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c6fa3c89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c6fa3c898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c6fa3c89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c6fa3c898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c6fa3c8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ac8fdf6eef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ac8fdf6ee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ac8fdf6ee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ac8fdf6ee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6fa3c898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c6fa3c8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6fa3c898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6fa3c89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ac8fdf6ee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ac8fdf6ee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ac8fdf6ee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ac8fdf6ee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c6fa3c898_0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c6fa3c89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1" name="Shape 71"/>
        <p:cNvGrpSpPr/>
        <p:nvPr/>
      </p:nvGrpSpPr>
      <p:grpSpPr>
        <a:xfrm>
          <a:off x="0" y="0"/>
          <a:ext cx="0" cy="0"/>
          <a:chOff x="0" y="0"/>
          <a:chExt cx="0" cy="0"/>
        </a:xfrm>
      </p:grpSpPr>
      <p:sp>
        <p:nvSpPr>
          <p:cNvPr id="72" name="Google Shape;72;p13"/>
          <p:cNvSpPr txBox="1"/>
          <p:nvPr>
            <p:ph type="ctrTitle"/>
          </p:nvPr>
        </p:nvSpPr>
        <p:spPr>
          <a:xfrm>
            <a:off x="2524125" y="5540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0" lang="en" sz="3400">
                <a:latin typeface="Roboto Slab"/>
                <a:ea typeface="Roboto Slab"/>
                <a:cs typeface="Roboto Slab"/>
                <a:sym typeface="Roboto Slab"/>
              </a:rPr>
              <a:t>Team : </a:t>
            </a:r>
            <a:r>
              <a:rPr lang="en" sz="4600">
                <a:latin typeface="Roboto Slab"/>
                <a:ea typeface="Roboto Slab"/>
                <a:cs typeface="Roboto Slab"/>
                <a:sym typeface="Roboto Slab"/>
              </a:rPr>
              <a:t>theBoys</a:t>
            </a:r>
            <a:endParaRPr sz="4600">
              <a:latin typeface="Roboto Slab"/>
              <a:ea typeface="Roboto Slab"/>
              <a:cs typeface="Roboto Slab"/>
              <a:sym typeface="Roboto Slab"/>
            </a:endParaRPr>
          </a:p>
          <a:p>
            <a:pPr indent="0" lvl="0" marL="0" rtl="0" algn="l">
              <a:spcBef>
                <a:spcPts val="0"/>
              </a:spcBef>
              <a:spcAft>
                <a:spcPts val="0"/>
              </a:spcAft>
              <a:buNone/>
            </a:pPr>
            <a:r>
              <a:t/>
            </a:r>
            <a:endParaRPr sz="5000"/>
          </a:p>
        </p:txBody>
      </p:sp>
      <p:sp>
        <p:nvSpPr>
          <p:cNvPr id="73" name="Google Shape;73;p13"/>
          <p:cNvSpPr txBox="1"/>
          <p:nvPr/>
        </p:nvSpPr>
        <p:spPr>
          <a:xfrm>
            <a:off x="2641275" y="1535625"/>
            <a:ext cx="6249600" cy="63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lt1"/>
                </a:solidFill>
                <a:latin typeface="Roboto"/>
                <a:ea typeface="Roboto"/>
                <a:cs typeface="Roboto"/>
                <a:sym typeface="Roboto"/>
              </a:rPr>
              <a:t>GitHub - https://github.com/Digital-Image-Processing-IIITH/project-theboys</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latin typeface="Lato"/>
              <a:ea typeface="Lato"/>
              <a:cs typeface="Lato"/>
              <a:sym typeface="Lato"/>
            </a:endParaRPr>
          </a:p>
        </p:txBody>
      </p:sp>
      <p:sp>
        <p:nvSpPr>
          <p:cNvPr id="74" name="Google Shape;74;p13"/>
          <p:cNvSpPr txBox="1"/>
          <p:nvPr/>
        </p:nvSpPr>
        <p:spPr>
          <a:xfrm>
            <a:off x="2641277" y="2029425"/>
            <a:ext cx="5783400" cy="9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FFFFFF"/>
                </a:solidFill>
                <a:latin typeface="Roboto Slab"/>
                <a:ea typeface="Roboto Slab"/>
                <a:cs typeface="Roboto Slab"/>
                <a:sym typeface="Roboto Slab"/>
              </a:rPr>
              <a:t>Project 40: Peacock eye counting</a:t>
            </a:r>
            <a:endParaRPr sz="2200">
              <a:solidFill>
                <a:srgbClr val="FFFFFF"/>
              </a:solidFill>
              <a:latin typeface="Roboto Slab"/>
              <a:ea typeface="Roboto Slab"/>
              <a:cs typeface="Roboto Slab"/>
              <a:sym typeface="Roboto Slab"/>
            </a:endParaRPr>
          </a:p>
        </p:txBody>
      </p:sp>
      <p:sp>
        <p:nvSpPr>
          <p:cNvPr id="75" name="Google Shape;75;p13"/>
          <p:cNvSpPr txBox="1"/>
          <p:nvPr/>
        </p:nvSpPr>
        <p:spPr>
          <a:xfrm>
            <a:off x="1526600" y="2862225"/>
            <a:ext cx="7195200" cy="17193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600">
                <a:solidFill>
                  <a:srgbClr val="FFFFFF"/>
                </a:solidFill>
                <a:latin typeface="Roboto"/>
                <a:ea typeface="Roboto"/>
                <a:cs typeface="Roboto"/>
                <a:sym typeface="Roboto"/>
              </a:rPr>
              <a:t>               			      </a:t>
            </a:r>
            <a:r>
              <a:rPr lang="en" sz="1600">
                <a:solidFill>
                  <a:srgbClr val="FFFFFF"/>
                </a:solidFill>
                <a:latin typeface="Roboto"/>
                <a:ea typeface="Roboto"/>
                <a:cs typeface="Roboto"/>
                <a:sym typeface="Roboto"/>
              </a:rPr>
              <a:t>Mentor TA - Meher Shashwat Nigam</a:t>
            </a:r>
            <a:endParaRPr sz="2600">
              <a:solidFill>
                <a:srgbClr val="FFFFFF"/>
              </a:solidFill>
              <a:latin typeface="Roboto"/>
              <a:ea typeface="Roboto"/>
              <a:cs typeface="Roboto"/>
              <a:sym typeface="Roboto"/>
            </a:endParaRPr>
          </a:p>
          <a:p>
            <a:pPr indent="0" lvl="0" marL="0" rtl="0" algn="r">
              <a:lnSpc>
                <a:spcPct val="115000"/>
              </a:lnSpc>
              <a:spcBef>
                <a:spcPts val="1600"/>
              </a:spcBef>
              <a:spcAft>
                <a:spcPts val="0"/>
              </a:spcAft>
              <a:buNone/>
            </a:pPr>
            <a:r>
              <a:rPr lang="en" sz="1600">
                <a:solidFill>
                  <a:srgbClr val="FFFFFF"/>
                </a:solidFill>
                <a:latin typeface="Roboto"/>
                <a:ea typeface="Roboto"/>
                <a:cs typeface="Roboto"/>
                <a:sym typeface="Roboto"/>
              </a:rPr>
              <a:t>Team : </a:t>
            </a:r>
            <a:r>
              <a:rPr lang="en" sz="1600">
                <a:solidFill>
                  <a:srgbClr val="FFFFFF"/>
                </a:solidFill>
                <a:latin typeface="Roboto"/>
                <a:ea typeface="Roboto"/>
                <a:cs typeface="Roboto"/>
                <a:sym typeface="Roboto"/>
              </a:rPr>
              <a:t>Astitva Gupta            2018101085 (CSE)</a:t>
            </a:r>
            <a:br>
              <a:rPr lang="en" sz="1600">
                <a:solidFill>
                  <a:srgbClr val="FFFFFF"/>
                </a:solidFill>
                <a:latin typeface="Roboto"/>
                <a:ea typeface="Roboto"/>
                <a:cs typeface="Roboto"/>
                <a:sym typeface="Roboto"/>
              </a:rPr>
            </a:br>
            <a:r>
              <a:rPr lang="en" sz="1600">
                <a:solidFill>
                  <a:srgbClr val="FFFFFF"/>
                </a:solidFill>
                <a:latin typeface="Roboto"/>
                <a:ea typeface="Roboto"/>
                <a:cs typeface="Roboto"/>
                <a:sym typeface="Roboto"/>
              </a:rPr>
              <a:t>             Kartik Agarwal          2018102017 (ECE)</a:t>
            </a:r>
            <a:br>
              <a:rPr lang="en" sz="1600">
                <a:solidFill>
                  <a:srgbClr val="FFFFFF"/>
                </a:solidFill>
                <a:latin typeface="Roboto"/>
                <a:ea typeface="Roboto"/>
                <a:cs typeface="Roboto"/>
                <a:sym typeface="Roboto"/>
              </a:rPr>
            </a:br>
            <a:r>
              <a:rPr lang="en" sz="1600">
                <a:solidFill>
                  <a:srgbClr val="FFFFFF"/>
                </a:solidFill>
                <a:latin typeface="Roboto"/>
                <a:ea typeface="Roboto"/>
                <a:cs typeface="Roboto"/>
                <a:sym typeface="Roboto"/>
              </a:rPr>
              <a:t>                Ayan Biswas             2019121009 (CSD)</a:t>
            </a:r>
            <a:br>
              <a:rPr lang="en" sz="1600">
                <a:solidFill>
                  <a:srgbClr val="FFFFFF"/>
                </a:solidFill>
                <a:latin typeface="Roboto"/>
                <a:ea typeface="Roboto"/>
                <a:cs typeface="Roboto"/>
                <a:sym typeface="Roboto"/>
              </a:rPr>
            </a:br>
            <a:r>
              <a:rPr lang="en" sz="1600">
                <a:solidFill>
                  <a:srgbClr val="FFFFFF"/>
                </a:solidFill>
                <a:latin typeface="Roboto"/>
                <a:ea typeface="Roboto"/>
                <a:cs typeface="Roboto"/>
                <a:sym typeface="Roboto"/>
              </a:rPr>
              <a:t>             Priyanshu Madaan   2018101097 (CSE)</a:t>
            </a:r>
            <a:endParaRPr sz="1600">
              <a:solidFill>
                <a:srgbClr val="FFFFFF"/>
              </a:solidFill>
              <a:latin typeface="Roboto"/>
              <a:ea typeface="Roboto"/>
              <a:cs typeface="Roboto"/>
              <a:sym typeface="Roboto"/>
            </a:endParaRPr>
          </a:p>
          <a:p>
            <a:pPr indent="0" lvl="0" marL="0" rtl="0" algn="r">
              <a:lnSpc>
                <a:spcPct val="115000"/>
              </a:lnSpc>
              <a:spcBef>
                <a:spcPts val="1600"/>
              </a:spcBef>
              <a:spcAft>
                <a:spcPts val="1600"/>
              </a:spcAft>
              <a:buNone/>
            </a:pPr>
            <a:r>
              <a:t/>
            </a:r>
            <a:endParaRPr sz="1600">
              <a:solidFill>
                <a:srgbClr val="FFFFFF"/>
              </a:solidFill>
              <a:latin typeface="Roboto"/>
              <a:ea typeface="Roboto"/>
              <a:cs typeface="Roboto"/>
              <a:sym typeface="Roboto"/>
            </a:endParaRPr>
          </a:p>
        </p:txBody>
      </p:sp>
      <p:pic>
        <p:nvPicPr>
          <p:cNvPr id="76" name="Google Shape;76;p13"/>
          <p:cNvPicPr preferRelativeResize="0"/>
          <p:nvPr/>
        </p:nvPicPr>
        <p:blipFill>
          <a:blip r:embed="rId3">
            <a:alphaModFix/>
          </a:blip>
          <a:stretch>
            <a:fillRect/>
          </a:stretch>
        </p:blipFill>
        <p:spPr>
          <a:xfrm>
            <a:off x="-228600" y="2172225"/>
            <a:ext cx="3279563" cy="3034601"/>
          </a:xfrm>
          <a:prstGeom prst="rect">
            <a:avLst/>
          </a:prstGeom>
          <a:noFill/>
          <a:ln>
            <a:noFill/>
          </a:ln>
        </p:spPr>
      </p:pic>
      <p:pic>
        <p:nvPicPr>
          <p:cNvPr id="77" name="Google Shape;77;p13"/>
          <p:cNvPicPr preferRelativeResize="0"/>
          <p:nvPr/>
        </p:nvPicPr>
        <p:blipFill rotWithShape="1">
          <a:blip r:embed="rId4">
            <a:alphaModFix/>
          </a:blip>
          <a:srcRect b="5365" l="14944" r="13139" t="0"/>
          <a:stretch/>
        </p:blipFill>
        <p:spPr>
          <a:xfrm>
            <a:off x="265125" y="146675"/>
            <a:ext cx="2000300" cy="1381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3648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1"/>
                </a:solidFill>
              </a:rPr>
              <a:t>Template Matching Mode</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39" name="Google Shape;139;p22"/>
          <p:cNvSpPr txBox="1"/>
          <p:nvPr>
            <p:ph idx="1" type="body"/>
          </p:nvPr>
        </p:nvSpPr>
        <p:spPr>
          <a:xfrm>
            <a:off x="549401" y="1602675"/>
            <a:ext cx="8172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A template is selected using the GUI tool. This template can be used to identify the remaining Ocelli. </a:t>
            </a:r>
            <a:endParaRPr sz="1800">
              <a:solidFill>
                <a:srgbClr val="000000"/>
              </a:solidFill>
              <a:latin typeface="Roboto"/>
              <a:ea typeface="Roboto"/>
              <a:cs typeface="Roboto"/>
              <a:sym typeface="Roboto"/>
            </a:endParaRPr>
          </a:p>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We provide 3 matching methods. </a:t>
            </a:r>
            <a:endParaRPr sz="1800">
              <a:solidFill>
                <a:srgbClr val="000000"/>
              </a:solidFill>
              <a:latin typeface="Roboto"/>
              <a:ea typeface="Roboto"/>
              <a:cs typeface="Roboto"/>
              <a:sym typeface="Roboto"/>
            </a:endParaRPr>
          </a:p>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A default template is provided as a placeholder. </a:t>
            </a:r>
            <a:endParaRPr sz="1800">
              <a:solidFill>
                <a:srgbClr val="000000"/>
              </a:solidFill>
              <a:latin typeface="Roboto"/>
              <a:ea typeface="Roboto"/>
              <a:cs typeface="Roboto"/>
              <a:sym typeface="Roboto"/>
            </a:endParaRPr>
          </a:p>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Hope to process some a set of default images such that a raw or transformed input image can use it. This is to somewhat automate the process and reduce need of human assistance.</a:t>
            </a:r>
            <a:endParaRPr sz="1800">
              <a:solidFill>
                <a:srgbClr val="000000"/>
              </a:solidFill>
              <a:latin typeface="Roboto"/>
              <a:ea typeface="Roboto"/>
              <a:cs typeface="Roboto"/>
              <a:sym typeface="Roboto"/>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361925" y="575950"/>
            <a:ext cx="82833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1"/>
                </a:solidFill>
              </a:rPr>
              <a:t>Template Matching Mode (Cont)</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45" name="Google Shape;145;p23"/>
          <p:cNvSpPr txBox="1"/>
          <p:nvPr>
            <p:ph idx="1" type="body"/>
          </p:nvPr>
        </p:nvSpPr>
        <p:spPr>
          <a:xfrm>
            <a:off x="430351" y="1275525"/>
            <a:ext cx="82833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800">
                <a:solidFill>
                  <a:srgbClr val="000000"/>
                </a:solidFill>
                <a:latin typeface="Roboto"/>
                <a:ea typeface="Roboto"/>
                <a:cs typeface="Roboto"/>
                <a:sym typeface="Roboto"/>
              </a:rPr>
              <a:t>Advantages: </a:t>
            </a:r>
            <a:endParaRPr sz="1800">
              <a:solidFill>
                <a:srgbClr val="000000"/>
              </a:solidFill>
              <a:latin typeface="Roboto"/>
              <a:ea typeface="Roboto"/>
              <a:cs typeface="Roboto"/>
              <a:sym typeface="Roboto"/>
            </a:endParaRPr>
          </a:p>
          <a:p>
            <a:pPr indent="-342900" lvl="0" marL="457200" rtl="0" algn="l">
              <a:spcBef>
                <a:spcPts val="160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The difficulty of template selection is invariant to scale and rotation.</a:t>
            </a:r>
            <a:endParaRPr sz="1800">
              <a:solidFill>
                <a:srgbClr val="000000"/>
              </a:solidFill>
              <a:latin typeface="Roboto"/>
              <a:ea typeface="Roboto"/>
              <a:cs typeface="Roboto"/>
              <a:sym typeface="Roboto"/>
            </a:endParaRPr>
          </a:p>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Does not depend on edge detection.</a:t>
            </a:r>
            <a:endParaRPr sz="1800">
              <a:solidFill>
                <a:srgbClr val="000000"/>
              </a:solidFill>
              <a:latin typeface="Roboto"/>
              <a:ea typeface="Roboto"/>
              <a:cs typeface="Roboto"/>
              <a:sym typeface="Roboto"/>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361925" y="575950"/>
            <a:ext cx="82833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1"/>
                </a:solidFill>
              </a:rPr>
              <a:t>Template Matching Mode (Cont)</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51" name="Google Shape;151;p24"/>
          <p:cNvSpPr txBox="1"/>
          <p:nvPr>
            <p:ph idx="1" type="body"/>
          </p:nvPr>
        </p:nvSpPr>
        <p:spPr>
          <a:xfrm>
            <a:off x="430351" y="1275525"/>
            <a:ext cx="82833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Drastically reduces the need to play around with parameters. Only threshold and a matching method is needed. </a:t>
            </a:r>
            <a:endParaRPr sz="1800">
              <a:solidFill>
                <a:srgbClr val="000000"/>
              </a:solidFill>
              <a:latin typeface="Roboto"/>
              <a:ea typeface="Roboto"/>
              <a:cs typeface="Roboto"/>
              <a:sym typeface="Roboto"/>
            </a:endParaRPr>
          </a:p>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Can be used to select sets of Ocelli that are harder to get via Hough Transform.</a:t>
            </a:r>
            <a:endParaRPr sz="1800">
              <a:solidFill>
                <a:srgbClr val="000000"/>
              </a:solidFill>
              <a:latin typeface="Roboto"/>
              <a:ea typeface="Roboto"/>
              <a:cs typeface="Roboto"/>
              <a:sym typeface="Roboto"/>
            </a:endParaRPr>
          </a:p>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An unintended feature of this mode is to select sets of Ocelli that appear somewhat distinct, as templates would match to similar Ocelli given the threshold. The user can adjust this.</a:t>
            </a:r>
            <a:endParaRPr sz="1800">
              <a:solidFill>
                <a:srgbClr val="000000"/>
              </a:solidFill>
              <a:latin typeface="Roboto"/>
              <a:ea typeface="Roboto"/>
              <a:cs typeface="Roboto"/>
              <a:sym typeface="Roboto"/>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5"/>
          <p:cNvSpPr txBox="1"/>
          <p:nvPr>
            <p:ph type="title"/>
          </p:nvPr>
        </p:nvSpPr>
        <p:spPr>
          <a:xfrm>
            <a:off x="361925" y="575950"/>
            <a:ext cx="82833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1"/>
                </a:solidFill>
              </a:rPr>
              <a:t>Template Matching Mode (Cont)</a:t>
            </a:r>
            <a:endParaRPr>
              <a:solidFill>
                <a:schemeClr val="dk1"/>
              </a:solidFill>
            </a:endParaRPr>
          </a:p>
          <a:p>
            <a:pPr indent="0" lvl="0" marL="0" rtl="0" algn="l">
              <a:spcBef>
                <a:spcPts val="0"/>
              </a:spcBef>
              <a:spcAft>
                <a:spcPts val="0"/>
              </a:spcAft>
              <a:buNone/>
            </a:pPr>
            <a:r>
              <a:t/>
            </a:r>
            <a:endParaRPr>
              <a:solidFill>
                <a:schemeClr val="dk1"/>
              </a:solidFill>
            </a:endParaRPr>
          </a:p>
        </p:txBody>
      </p:sp>
      <p:pic>
        <p:nvPicPr>
          <p:cNvPr id="157" name="Google Shape;157;p25"/>
          <p:cNvPicPr preferRelativeResize="0"/>
          <p:nvPr/>
        </p:nvPicPr>
        <p:blipFill>
          <a:blip r:embed="rId3">
            <a:alphaModFix/>
          </a:blip>
          <a:stretch>
            <a:fillRect/>
          </a:stretch>
        </p:blipFill>
        <p:spPr>
          <a:xfrm>
            <a:off x="361925" y="1181000"/>
            <a:ext cx="6082299" cy="3360725"/>
          </a:xfrm>
          <a:prstGeom prst="rect">
            <a:avLst/>
          </a:prstGeom>
          <a:noFill/>
          <a:ln>
            <a:noFill/>
          </a:ln>
        </p:spPr>
      </p:pic>
      <p:sp>
        <p:nvSpPr>
          <p:cNvPr id="158" name="Google Shape;158;p25"/>
          <p:cNvSpPr txBox="1"/>
          <p:nvPr/>
        </p:nvSpPr>
        <p:spPr>
          <a:xfrm>
            <a:off x="6509025" y="1388300"/>
            <a:ext cx="2526300" cy="30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59" name="Google Shape;159;p25"/>
          <p:cNvSpPr txBox="1"/>
          <p:nvPr/>
        </p:nvSpPr>
        <p:spPr>
          <a:xfrm>
            <a:off x="6858000" y="1562775"/>
            <a:ext cx="2101500" cy="28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This is somewhat difficult to set in Hough Transform domain. Reason for this is difficulty of obtaining a clean edge image.  This is also good for an easy selection where settings need not be an headache.</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6"/>
          <p:cNvSpPr txBox="1"/>
          <p:nvPr>
            <p:ph type="title"/>
          </p:nvPr>
        </p:nvSpPr>
        <p:spPr>
          <a:xfrm>
            <a:off x="361925" y="575950"/>
            <a:ext cx="82833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1"/>
                </a:solidFill>
              </a:rPr>
              <a:t>Template Matching Mode: Problems</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65" name="Google Shape;165;p26"/>
          <p:cNvSpPr txBox="1"/>
          <p:nvPr/>
        </p:nvSpPr>
        <p:spPr>
          <a:xfrm>
            <a:off x="6509025" y="1388300"/>
            <a:ext cx="2526300" cy="30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66" name="Google Shape;166;p26"/>
          <p:cNvSpPr txBox="1"/>
          <p:nvPr/>
        </p:nvSpPr>
        <p:spPr>
          <a:xfrm>
            <a:off x="606900" y="1388300"/>
            <a:ext cx="8215800" cy="3193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Sometimes it may be a hard to adjust the template. By fidgeting the template box slightly about the eyeballed location, the output can be much better.</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This is not rotation and scale invariant. Hence, it tends to fit closer to the input template.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 solution to this problem is to scale and rotate the selected template, and perform detection using the set of spanned images. This has not been done as of now.</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At low thresholds , the match is satisfied by overlaps which are not structurally similar.</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7"/>
          <p:cNvSpPr txBox="1"/>
          <p:nvPr>
            <p:ph type="title"/>
          </p:nvPr>
        </p:nvSpPr>
        <p:spPr>
          <a:xfrm>
            <a:off x="361925" y="575950"/>
            <a:ext cx="82833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1"/>
                </a:solidFill>
              </a:rPr>
              <a:t>Conclusion:</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72" name="Google Shape;172;p27"/>
          <p:cNvSpPr txBox="1"/>
          <p:nvPr/>
        </p:nvSpPr>
        <p:spPr>
          <a:xfrm>
            <a:off x="6509025" y="1388300"/>
            <a:ext cx="2526300" cy="30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73" name="Google Shape;173;p27"/>
          <p:cNvSpPr txBox="1"/>
          <p:nvPr/>
        </p:nvSpPr>
        <p:spPr>
          <a:xfrm>
            <a:off x="464100" y="1388300"/>
            <a:ext cx="8215800" cy="31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We are able to detect feathers fairly consistently, and based on Ravi sir’s feedback we have made it largely depend on the user as well. This </a:t>
            </a:r>
            <a:r>
              <a:rPr lang="en">
                <a:latin typeface="Lato"/>
                <a:ea typeface="Lato"/>
                <a:cs typeface="Lato"/>
                <a:sym typeface="Lato"/>
              </a:rPr>
              <a:t>pertains</a:t>
            </a:r>
            <a:r>
              <a:rPr lang="en">
                <a:latin typeface="Lato"/>
                <a:ea typeface="Lato"/>
                <a:cs typeface="Lato"/>
                <a:sym typeface="Lato"/>
              </a:rPr>
              <a:t> to going beyo</a:t>
            </a:r>
            <a:r>
              <a:rPr lang="en">
                <a:latin typeface="Lato"/>
                <a:ea typeface="Lato"/>
                <a:cs typeface="Lato"/>
                <a:sym typeface="Lato"/>
              </a:rPr>
              <a:t>n</a:t>
            </a:r>
            <a:r>
              <a:rPr lang="en">
                <a:latin typeface="Lato"/>
                <a:ea typeface="Lato"/>
                <a:cs typeface="Lato"/>
                <a:sym typeface="Lato"/>
              </a:rPr>
              <a:t>d the default thresholds for Hough Transform, or selecting a Template. We have done it based on various techniques taught to us in class. To that end, we haven’t used statistical/learning approaches. We believe there is quite a bit of work that can be done in the future and have expressed those ideas. </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ph type="title"/>
          </p:nvPr>
        </p:nvSpPr>
        <p:spPr>
          <a:xfrm>
            <a:off x="571750" y="2114500"/>
            <a:ext cx="4045200" cy="13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3200">
                <a:latin typeface="Roboto"/>
                <a:ea typeface="Roboto"/>
                <a:cs typeface="Roboto"/>
                <a:sym typeface="Roboto"/>
              </a:rPr>
              <a:t>Division of Work</a:t>
            </a:r>
            <a:endParaRPr sz="3200">
              <a:latin typeface="Roboto"/>
              <a:ea typeface="Roboto"/>
              <a:cs typeface="Roboto"/>
              <a:sym typeface="Roboto"/>
            </a:endParaRPr>
          </a:p>
          <a:p>
            <a:pPr indent="0" lvl="0" marL="0" rtl="0" algn="ctr">
              <a:spcBef>
                <a:spcPts val="0"/>
              </a:spcBef>
              <a:spcAft>
                <a:spcPts val="0"/>
              </a:spcAft>
              <a:buNone/>
            </a:pPr>
            <a:r>
              <a:t/>
            </a:r>
            <a:endParaRPr/>
          </a:p>
        </p:txBody>
      </p:sp>
      <p:sp>
        <p:nvSpPr>
          <p:cNvPr id="179" name="Google Shape;179;p28"/>
          <p:cNvSpPr txBox="1"/>
          <p:nvPr>
            <p:ph idx="2" type="body"/>
          </p:nvPr>
        </p:nvSpPr>
        <p:spPr>
          <a:xfrm>
            <a:off x="4884425" y="1907050"/>
            <a:ext cx="4045200" cy="2185500"/>
          </a:xfrm>
          <a:prstGeom prst="rect">
            <a:avLst/>
          </a:prstGeom>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SzPts val="1400"/>
              <a:buFont typeface="Roboto"/>
              <a:buChar char="●"/>
            </a:pPr>
            <a:r>
              <a:rPr b="1" lang="en" sz="1400">
                <a:latin typeface="Roboto"/>
                <a:ea typeface="Roboto"/>
                <a:cs typeface="Roboto"/>
                <a:sym typeface="Roboto"/>
              </a:rPr>
              <a:t>Conceptualizing </a:t>
            </a:r>
            <a:r>
              <a:rPr lang="en" sz="1400">
                <a:latin typeface="Roboto"/>
                <a:ea typeface="Roboto"/>
                <a:cs typeface="Roboto"/>
                <a:sym typeface="Roboto"/>
              </a:rPr>
              <a:t>: Done as a team.</a:t>
            </a:r>
            <a:endParaRPr b="1" sz="1400">
              <a:latin typeface="Roboto"/>
              <a:ea typeface="Roboto"/>
              <a:cs typeface="Roboto"/>
              <a:sym typeface="Roboto"/>
            </a:endParaRPr>
          </a:p>
          <a:p>
            <a:pPr indent="-317500" lvl="0" marL="457200" rtl="0" algn="l">
              <a:lnSpc>
                <a:spcPct val="150000"/>
              </a:lnSpc>
              <a:spcBef>
                <a:spcPts val="0"/>
              </a:spcBef>
              <a:spcAft>
                <a:spcPts val="0"/>
              </a:spcAft>
              <a:buSzPts val="1400"/>
              <a:buFont typeface="Roboto"/>
              <a:buChar char="●"/>
            </a:pPr>
            <a:r>
              <a:rPr b="1" lang="en" sz="1400">
                <a:latin typeface="Roboto"/>
                <a:ea typeface="Roboto"/>
                <a:cs typeface="Roboto"/>
                <a:sym typeface="Roboto"/>
              </a:rPr>
              <a:t>Ayan and Astitva </a:t>
            </a:r>
            <a:r>
              <a:rPr lang="en" sz="1400">
                <a:latin typeface="Roboto"/>
                <a:ea typeface="Roboto"/>
                <a:cs typeface="Roboto"/>
                <a:sym typeface="Roboto"/>
              </a:rPr>
              <a:t>: Notebook preparation, testing and experimenting with validity and proof of concept.</a:t>
            </a:r>
            <a:endParaRPr sz="1400">
              <a:latin typeface="Roboto"/>
              <a:ea typeface="Roboto"/>
              <a:cs typeface="Roboto"/>
              <a:sym typeface="Roboto"/>
            </a:endParaRPr>
          </a:p>
          <a:p>
            <a:pPr indent="-317500" lvl="0" marL="457200" rtl="0" algn="l">
              <a:lnSpc>
                <a:spcPct val="150000"/>
              </a:lnSpc>
              <a:spcBef>
                <a:spcPts val="0"/>
              </a:spcBef>
              <a:spcAft>
                <a:spcPts val="0"/>
              </a:spcAft>
              <a:buSzPts val="1400"/>
              <a:buFont typeface="Roboto"/>
              <a:buChar char="●"/>
            </a:pPr>
            <a:r>
              <a:rPr b="1" lang="en" sz="1400">
                <a:latin typeface="Roboto"/>
                <a:ea typeface="Roboto"/>
                <a:cs typeface="Roboto"/>
                <a:sym typeface="Roboto"/>
              </a:rPr>
              <a:t>Astitva </a:t>
            </a:r>
            <a:r>
              <a:rPr lang="en" sz="1400">
                <a:latin typeface="Roboto"/>
                <a:ea typeface="Roboto"/>
                <a:cs typeface="Roboto"/>
                <a:sym typeface="Roboto"/>
              </a:rPr>
              <a:t>: Backend for GUI based on concept.</a:t>
            </a:r>
            <a:endParaRPr sz="1400">
              <a:latin typeface="Roboto"/>
              <a:ea typeface="Roboto"/>
              <a:cs typeface="Roboto"/>
              <a:sym typeface="Roboto"/>
            </a:endParaRPr>
          </a:p>
          <a:p>
            <a:pPr indent="-317500" lvl="0" marL="457200" rtl="0" algn="l">
              <a:lnSpc>
                <a:spcPct val="150000"/>
              </a:lnSpc>
              <a:spcBef>
                <a:spcPts val="0"/>
              </a:spcBef>
              <a:spcAft>
                <a:spcPts val="0"/>
              </a:spcAft>
              <a:buSzPts val="1400"/>
              <a:buFont typeface="Roboto"/>
              <a:buChar char="●"/>
            </a:pPr>
            <a:r>
              <a:rPr b="1" lang="en" sz="1400">
                <a:latin typeface="Roboto"/>
                <a:ea typeface="Roboto"/>
                <a:cs typeface="Roboto"/>
                <a:sym typeface="Roboto"/>
              </a:rPr>
              <a:t>Kartik &amp; Priyanshu</a:t>
            </a:r>
            <a:r>
              <a:rPr lang="en" sz="1400">
                <a:latin typeface="Roboto"/>
                <a:ea typeface="Roboto"/>
                <a:cs typeface="Roboto"/>
                <a:sym typeface="Roboto"/>
              </a:rPr>
              <a:t> : GUI programming, heavy lifting in terms of code.</a:t>
            </a:r>
            <a:endParaRPr sz="1400">
              <a:latin typeface="Roboto"/>
              <a:ea typeface="Roboto"/>
              <a:cs typeface="Roboto"/>
              <a:sym typeface="Roboto"/>
            </a:endParaRPr>
          </a:p>
          <a:p>
            <a:pPr indent="-317500" lvl="0" marL="457200" rtl="0" algn="l">
              <a:lnSpc>
                <a:spcPct val="150000"/>
              </a:lnSpc>
              <a:spcBef>
                <a:spcPts val="0"/>
              </a:spcBef>
              <a:spcAft>
                <a:spcPts val="0"/>
              </a:spcAft>
              <a:buSzPts val="1400"/>
              <a:buFont typeface="Roboto"/>
              <a:buChar char="●"/>
            </a:pPr>
            <a:r>
              <a:rPr b="1" lang="en" sz="1400">
                <a:latin typeface="Roboto"/>
                <a:ea typeface="Roboto"/>
                <a:cs typeface="Roboto"/>
                <a:sym typeface="Roboto"/>
              </a:rPr>
              <a:t>Ayan &amp; Kartik </a:t>
            </a:r>
            <a:r>
              <a:rPr lang="en" sz="1400">
                <a:latin typeface="Roboto"/>
                <a:ea typeface="Roboto"/>
                <a:cs typeface="Roboto"/>
                <a:sym typeface="Roboto"/>
              </a:rPr>
              <a:t>: Testing and documentation.</a:t>
            </a:r>
            <a:endParaRPr sz="1400">
              <a:latin typeface="Roboto"/>
              <a:ea typeface="Roboto"/>
              <a:cs typeface="Roboto"/>
              <a:sym typeface="Roboto"/>
            </a:endParaRPr>
          </a:p>
          <a:p>
            <a:pPr indent="0" lvl="0" marL="0" rtl="0" algn="l">
              <a:lnSpc>
                <a:spcPct val="100000"/>
              </a:lnSpc>
              <a:spcBef>
                <a:spcPts val="0"/>
              </a:spcBef>
              <a:spcAft>
                <a:spcPts val="0"/>
              </a:spcAft>
              <a:buNone/>
            </a:pPr>
            <a:r>
              <a:t/>
            </a:r>
            <a:endParaRPr sz="1400">
              <a:latin typeface="Roboto"/>
              <a:ea typeface="Roboto"/>
              <a:cs typeface="Roboto"/>
              <a:sym typeface="Roboto"/>
            </a:endParaRPr>
          </a:p>
          <a:p>
            <a:pPr indent="0" lvl="0" marL="0" rtl="0" algn="l">
              <a:lnSpc>
                <a:spcPct val="100000"/>
              </a:lnSpc>
              <a:spcBef>
                <a:spcPts val="0"/>
              </a:spcBef>
              <a:spcAft>
                <a:spcPts val="0"/>
              </a:spcAft>
              <a:buNone/>
            </a:pPr>
            <a:r>
              <a:t/>
            </a:r>
            <a:endParaRPr sz="1400">
              <a:latin typeface="Roboto"/>
              <a:ea typeface="Roboto"/>
              <a:cs typeface="Roboto"/>
              <a:sym typeface="Roboto"/>
            </a:endParaRPr>
          </a:p>
          <a:p>
            <a:pPr indent="0" lvl="0" marL="0" rtl="0" algn="l">
              <a:lnSpc>
                <a:spcPct val="100000"/>
              </a:lnSpc>
              <a:spcBef>
                <a:spcPts val="0"/>
              </a:spcBef>
              <a:spcAft>
                <a:spcPts val="0"/>
              </a:spcAft>
              <a:buNone/>
            </a:pPr>
            <a:r>
              <a:t/>
            </a:r>
            <a:endParaRPr sz="1000">
              <a:latin typeface="Roboto"/>
              <a:ea typeface="Roboto"/>
              <a:cs typeface="Roboto"/>
              <a:sym typeface="Roboto"/>
            </a:endParaRPr>
          </a:p>
          <a:p>
            <a:pPr indent="0" lvl="0" marL="0" rtl="0" algn="l">
              <a:lnSpc>
                <a:spcPct val="100000"/>
              </a:lnSpc>
              <a:spcBef>
                <a:spcPts val="0"/>
              </a:spcBef>
              <a:spcAft>
                <a:spcPts val="0"/>
              </a:spcAft>
              <a:buNone/>
            </a:pPr>
            <a:r>
              <a:t/>
            </a:r>
            <a:endParaRPr sz="1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9"/>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4"/>
          <p:cNvSpPr txBox="1"/>
          <p:nvPr>
            <p:ph idx="2" type="body"/>
          </p:nvPr>
        </p:nvSpPr>
        <p:spPr>
          <a:xfrm>
            <a:off x="4939500" y="101785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400">
                <a:latin typeface="Roboto"/>
                <a:ea typeface="Roboto"/>
                <a:cs typeface="Roboto"/>
                <a:sym typeface="Roboto"/>
              </a:rPr>
              <a:t>To design a GUI Tool to identify and label peacock feather eyes (ocelli).</a:t>
            </a:r>
            <a:endParaRPr sz="1400">
              <a:latin typeface="Roboto"/>
              <a:ea typeface="Roboto"/>
              <a:cs typeface="Roboto"/>
              <a:sym typeface="Roboto"/>
            </a:endParaRPr>
          </a:p>
          <a:p>
            <a:pPr indent="-317500" lvl="0" marL="457200" rtl="0" algn="l">
              <a:spcBef>
                <a:spcPts val="1600"/>
              </a:spcBef>
              <a:spcAft>
                <a:spcPts val="0"/>
              </a:spcAft>
              <a:buSzPts val="1400"/>
              <a:buFont typeface="Roboto"/>
              <a:buChar char="●"/>
            </a:pPr>
            <a:r>
              <a:rPr lang="en" sz="1400">
                <a:latin typeface="Roboto"/>
                <a:ea typeface="Roboto"/>
                <a:cs typeface="Roboto"/>
                <a:sym typeface="Roboto"/>
              </a:rPr>
              <a:t>The problem lies in locating and segmenting (loosely) the ocelli from the image. </a:t>
            </a:r>
            <a:endParaRPr sz="1400">
              <a:latin typeface="Roboto"/>
              <a:ea typeface="Roboto"/>
              <a:cs typeface="Roboto"/>
              <a:sym typeface="Roboto"/>
            </a:endParaRPr>
          </a:p>
          <a:p>
            <a:pPr indent="-317500" lvl="0" marL="457200" rtl="0" algn="l">
              <a:spcBef>
                <a:spcPts val="0"/>
              </a:spcBef>
              <a:spcAft>
                <a:spcPts val="0"/>
              </a:spcAft>
              <a:buSzPts val="1400"/>
              <a:buFont typeface="Roboto"/>
              <a:buChar char="●"/>
            </a:pPr>
            <a:r>
              <a:rPr lang="en" sz="1400">
                <a:latin typeface="Roboto"/>
                <a:ea typeface="Roboto"/>
                <a:cs typeface="Roboto"/>
                <a:sym typeface="Roboto"/>
              </a:rPr>
              <a:t>The image may be in varying lighting conditions or the peacock in the image may be photographed from varying camera angles. </a:t>
            </a:r>
            <a:endParaRPr sz="1400">
              <a:latin typeface="Roboto"/>
              <a:ea typeface="Roboto"/>
              <a:cs typeface="Roboto"/>
              <a:sym typeface="Roboto"/>
            </a:endParaRPr>
          </a:p>
          <a:p>
            <a:pPr indent="-317500" lvl="0" marL="457200" rtl="0" algn="l">
              <a:spcBef>
                <a:spcPts val="0"/>
              </a:spcBef>
              <a:spcAft>
                <a:spcPts val="0"/>
              </a:spcAft>
              <a:buSzPts val="1400"/>
              <a:buFont typeface="Roboto"/>
              <a:buChar char="●"/>
            </a:pPr>
            <a:r>
              <a:rPr lang="en" sz="1400">
                <a:latin typeface="Roboto"/>
                <a:ea typeface="Roboto"/>
                <a:cs typeface="Roboto"/>
                <a:sym typeface="Roboto"/>
              </a:rPr>
              <a:t>We should be able to provide some solution for extreme cases even if we cannot find a general approach for them.</a:t>
            </a:r>
            <a:endParaRPr sz="1400">
              <a:latin typeface="Roboto"/>
              <a:ea typeface="Roboto"/>
              <a:cs typeface="Roboto"/>
              <a:sym typeface="Roboto"/>
            </a:endParaRPr>
          </a:p>
          <a:p>
            <a:pPr indent="0" lvl="0" marL="0" rtl="0" algn="l">
              <a:spcBef>
                <a:spcPts val="1600"/>
              </a:spcBef>
              <a:spcAft>
                <a:spcPts val="1600"/>
              </a:spcAft>
              <a:buNone/>
            </a:pPr>
            <a:r>
              <a:t/>
            </a:r>
            <a:endParaRPr b="1" sz="1400"/>
          </a:p>
        </p:txBody>
      </p:sp>
      <p:sp>
        <p:nvSpPr>
          <p:cNvPr id="83" name="Google Shape;83;p14"/>
          <p:cNvSpPr txBox="1"/>
          <p:nvPr>
            <p:ph type="title"/>
          </p:nvPr>
        </p:nvSpPr>
        <p:spPr>
          <a:xfrm>
            <a:off x="279575" y="7007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Objective</a:t>
            </a:r>
            <a:endParaRPr/>
          </a:p>
        </p:txBody>
      </p:sp>
      <p:pic>
        <p:nvPicPr>
          <p:cNvPr id="84" name="Google Shape;84;p14"/>
          <p:cNvPicPr preferRelativeResize="0"/>
          <p:nvPr/>
        </p:nvPicPr>
        <p:blipFill>
          <a:blip r:embed="rId3">
            <a:alphaModFix/>
          </a:blip>
          <a:stretch>
            <a:fillRect/>
          </a:stretch>
        </p:blipFill>
        <p:spPr>
          <a:xfrm>
            <a:off x="383675" y="2239053"/>
            <a:ext cx="3837000" cy="2568871"/>
          </a:xfrm>
          <a:prstGeom prst="rect">
            <a:avLst/>
          </a:prstGeom>
          <a:noFill/>
          <a:ln>
            <a:noFill/>
          </a:ln>
        </p:spPr>
      </p:pic>
      <p:pic>
        <p:nvPicPr>
          <p:cNvPr id="85" name="Google Shape;85;p14"/>
          <p:cNvPicPr preferRelativeResize="0"/>
          <p:nvPr/>
        </p:nvPicPr>
        <p:blipFill>
          <a:blip r:embed="rId4">
            <a:alphaModFix/>
          </a:blip>
          <a:stretch>
            <a:fillRect/>
          </a:stretch>
        </p:blipFill>
        <p:spPr>
          <a:xfrm>
            <a:off x="424925" y="2239050"/>
            <a:ext cx="3754509" cy="2568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5"/>
          <p:cNvSpPr txBox="1"/>
          <p:nvPr>
            <p:ph type="title"/>
          </p:nvPr>
        </p:nvSpPr>
        <p:spPr>
          <a:xfrm>
            <a:off x="265500" y="5389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Target Standard</a:t>
            </a:r>
            <a:endParaRPr/>
          </a:p>
        </p:txBody>
      </p:sp>
      <p:sp>
        <p:nvSpPr>
          <p:cNvPr id="91" name="Google Shape;91;p15"/>
          <p:cNvSpPr txBox="1"/>
          <p:nvPr>
            <p:ph idx="2" type="body"/>
          </p:nvPr>
        </p:nvSpPr>
        <p:spPr>
          <a:xfrm>
            <a:off x="4977375" y="422750"/>
            <a:ext cx="3837000" cy="42903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Roboto"/>
              <a:buChar char="●"/>
            </a:pPr>
            <a:r>
              <a:rPr lang="en" sz="1400">
                <a:latin typeface="Roboto"/>
                <a:ea typeface="Roboto"/>
                <a:cs typeface="Roboto"/>
                <a:sym typeface="Roboto"/>
              </a:rPr>
              <a:t>Tool should run in real-time and GUI response should not be delayed. </a:t>
            </a:r>
            <a:endParaRPr sz="1400">
              <a:latin typeface="Roboto"/>
              <a:ea typeface="Roboto"/>
              <a:cs typeface="Roboto"/>
              <a:sym typeface="Roboto"/>
            </a:endParaRPr>
          </a:p>
          <a:p>
            <a:pPr indent="-317500" lvl="0" marL="457200" rtl="0" algn="l">
              <a:spcBef>
                <a:spcPts val="0"/>
              </a:spcBef>
              <a:spcAft>
                <a:spcPts val="0"/>
              </a:spcAft>
              <a:buSzPts val="1400"/>
              <a:buFont typeface="Roboto"/>
              <a:buChar char="●"/>
            </a:pPr>
            <a:r>
              <a:rPr lang="en" sz="1400">
                <a:latin typeface="Roboto"/>
                <a:ea typeface="Roboto"/>
                <a:cs typeface="Roboto"/>
                <a:sym typeface="Roboto"/>
              </a:rPr>
              <a:t>User should be able to adjust configuration in an easy manner.</a:t>
            </a:r>
            <a:endParaRPr sz="1400">
              <a:latin typeface="Roboto"/>
              <a:ea typeface="Roboto"/>
              <a:cs typeface="Roboto"/>
              <a:sym typeface="Roboto"/>
            </a:endParaRPr>
          </a:p>
          <a:p>
            <a:pPr indent="-317500" lvl="0" marL="457200" rtl="0" algn="l">
              <a:spcBef>
                <a:spcPts val="0"/>
              </a:spcBef>
              <a:spcAft>
                <a:spcPts val="0"/>
              </a:spcAft>
              <a:buSzPts val="1400"/>
              <a:buFont typeface="Roboto"/>
              <a:buChar char="●"/>
            </a:pPr>
            <a:r>
              <a:rPr lang="en" sz="1400">
                <a:latin typeface="Roboto"/>
                <a:ea typeface="Roboto"/>
                <a:cs typeface="Roboto"/>
                <a:sym typeface="Roboto"/>
              </a:rPr>
              <a:t>User should be able to play around with the options, observe results regardless of knowledge of Digital Image Processing.</a:t>
            </a:r>
            <a:endParaRPr sz="1400">
              <a:latin typeface="Roboto"/>
              <a:ea typeface="Roboto"/>
              <a:cs typeface="Roboto"/>
              <a:sym typeface="Roboto"/>
            </a:endParaRPr>
          </a:p>
          <a:p>
            <a:pPr indent="-317500" lvl="0" marL="457200" rtl="0" algn="l">
              <a:spcBef>
                <a:spcPts val="0"/>
              </a:spcBef>
              <a:spcAft>
                <a:spcPts val="0"/>
              </a:spcAft>
              <a:buSzPts val="1400"/>
              <a:buFont typeface="Roboto"/>
              <a:buChar char="●"/>
            </a:pPr>
            <a:r>
              <a:rPr lang="en" sz="1400">
                <a:latin typeface="Roboto"/>
                <a:ea typeface="Roboto"/>
                <a:cs typeface="Roboto"/>
                <a:sym typeface="Roboto"/>
              </a:rPr>
              <a:t>The application should have an adaptive approach with</a:t>
            </a:r>
            <a:r>
              <a:rPr lang="en" sz="1400">
                <a:latin typeface="Roboto"/>
                <a:ea typeface="Roboto"/>
                <a:cs typeface="Roboto"/>
                <a:sym typeface="Roboto"/>
              </a:rPr>
              <a:t> </a:t>
            </a:r>
            <a:r>
              <a:rPr lang="en" sz="1400">
                <a:latin typeface="Roboto"/>
                <a:ea typeface="Roboto"/>
                <a:cs typeface="Roboto"/>
                <a:sym typeface="Roboto"/>
              </a:rPr>
              <a:t>baseline to set default hyper-parameters for the user. </a:t>
            </a:r>
            <a:endParaRPr sz="1400">
              <a:latin typeface="Roboto"/>
              <a:ea typeface="Roboto"/>
              <a:cs typeface="Roboto"/>
              <a:sym typeface="Roboto"/>
            </a:endParaRPr>
          </a:p>
          <a:p>
            <a:pPr indent="-317500" lvl="0" marL="457200" rtl="0" algn="l">
              <a:spcBef>
                <a:spcPts val="0"/>
              </a:spcBef>
              <a:spcAft>
                <a:spcPts val="0"/>
              </a:spcAft>
              <a:buSzPts val="1400"/>
              <a:buFont typeface="Roboto"/>
              <a:buChar char="●"/>
            </a:pPr>
            <a:r>
              <a:rPr lang="en" sz="1400">
                <a:latin typeface="Roboto"/>
                <a:ea typeface="Roboto"/>
                <a:cs typeface="Roboto"/>
                <a:sym typeface="Roboto"/>
              </a:rPr>
              <a:t>For cases where an ocelli or a set of ocelli cannot be detected, there should be some alternative solution that the user can turn to.</a:t>
            </a:r>
            <a:endParaRPr sz="1400"/>
          </a:p>
        </p:txBody>
      </p:sp>
      <p:pic>
        <p:nvPicPr>
          <p:cNvPr id="92" name="Google Shape;92;p15"/>
          <p:cNvPicPr preferRelativeResize="0"/>
          <p:nvPr/>
        </p:nvPicPr>
        <p:blipFill>
          <a:blip r:embed="rId3">
            <a:alphaModFix/>
          </a:blip>
          <a:stretch>
            <a:fillRect/>
          </a:stretch>
        </p:blipFill>
        <p:spPr>
          <a:xfrm>
            <a:off x="1245213" y="2569700"/>
            <a:ext cx="2085770" cy="1914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6"/>
          <p:cNvSpPr txBox="1"/>
          <p:nvPr>
            <p:ph type="title"/>
          </p:nvPr>
        </p:nvSpPr>
        <p:spPr>
          <a:xfrm>
            <a:off x="819125" y="2065750"/>
            <a:ext cx="4045200" cy="131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3000">
                <a:latin typeface="Roboto Slab"/>
                <a:ea typeface="Roboto Slab"/>
                <a:cs typeface="Roboto Slab"/>
                <a:sym typeface="Roboto Slab"/>
              </a:rPr>
              <a:t>Tool Overview</a:t>
            </a:r>
            <a:endParaRPr sz="3000">
              <a:latin typeface="Roboto Slab"/>
              <a:ea typeface="Roboto Slab"/>
              <a:cs typeface="Roboto Slab"/>
              <a:sym typeface="Roboto Slab"/>
            </a:endParaRPr>
          </a:p>
          <a:p>
            <a:pPr indent="0" lvl="0" marL="0" rtl="0" algn="ctr">
              <a:spcBef>
                <a:spcPts val="0"/>
              </a:spcBef>
              <a:spcAft>
                <a:spcPts val="0"/>
              </a:spcAft>
              <a:buNone/>
            </a:pPr>
            <a:r>
              <a:t/>
            </a:r>
            <a:endParaRPr/>
          </a:p>
        </p:txBody>
      </p:sp>
      <p:sp>
        <p:nvSpPr>
          <p:cNvPr id="98" name="Google Shape;98;p16"/>
          <p:cNvSpPr txBox="1"/>
          <p:nvPr>
            <p:ph idx="2" type="body"/>
          </p:nvPr>
        </p:nvSpPr>
        <p:spPr>
          <a:xfrm>
            <a:off x="4939500" y="877300"/>
            <a:ext cx="3837000" cy="3695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2"/>
              </a:buClr>
              <a:buSzPts val="1100"/>
              <a:buFont typeface="Arial"/>
              <a:buNone/>
            </a:pPr>
            <a:r>
              <a:rPr lang="en" sz="1500">
                <a:latin typeface="Roboto"/>
                <a:ea typeface="Roboto"/>
                <a:cs typeface="Roboto"/>
                <a:sym typeface="Roboto"/>
              </a:rPr>
              <a:t>Our tool takes input as an Image. It has default parameters which can be adjusted using various sliders. Our focus has been on adding these to an extent that the user can satisfy himself with it’s complexity but not feel dull or overloaded. We have 3 channels of output.</a:t>
            </a:r>
            <a:endParaRPr sz="1500">
              <a:latin typeface="Roboto"/>
              <a:ea typeface="Roboto"/>
              <a:cs typeface="Roboto"/>
              <a:sym typeface="Roboto"/>
            </a:endParaRPr>
          </a:p>
          <a:p>
            <a:pPr indent="-323850" lvl="0" marL="457200" rtl="0" algn="l">
              <a:lnSpc>
                <a:spcPct val="100000"/>
              </a:lnSpc>
              <a:spcBef>
                <a:spcPts val="1600"/>
              </a:spcBef>
              <a:spcAft>
                <a:spcPts val="0"/>
              </a:spcAft>
              <a:buSzPts val="1500"/>
              <a:buFont typeface="Roboto"/>
              <a:buChar char="●"/>
            </a:pPr>
            <a:r>
              <a:rPr lang="en" sz="1500">
                <a:latin typeface="Roboto"/>
                <a:ea typeface="Roboto"/>
                <a:cs typeface="Roboto"/>
                <a:sym typeface="Roboto"/>
              </a:rPr>
              <a:t>A noisy detected image. Noise helps discern detection related patterns.</a:t>
            </a:r>
            <a:endParaRPr sz="1500">
              <a:latin typeface="Roboto"/>
              <a:ea typeface="Roboto"/>
              <a:cs typeface="Roboto"/>
              <a:sym typeface="Roboto"/>
            </a:endParaRPr>
          </a:p>
          <a:p>
            <a:pPr indent="-323850" lvl="0" marL="457200" rtl="0" algn="l">
              <a:lnSpc>
                <a:spcPct val="100000"/>
              </a:lnSpc>
              <a:spcBef>
                <a:spcPts val="0"/>
              </a:spcBef>
              <a:spcAft>
                <a:spcPts val="0"/>
              </a:spcAft>
              <a:buSzPts val="1500"/>
              <a:buFont typeface="Roboto"/>
              <a:buChar char="●"/>
            </a:pPr>
            <a:r>
              <a:rPr lang="en" sz="1500">
                <a:latin typeface="Roboto"/>
                <a:ea typeface="Roboto"/>
                <a:cs typeface="Roboto"/>
                <a:sym typeface="Roboto"/>
              </a:rPr>
              <a:t>A bare grayscale image of only the detector response.</a:t>
            </a:r>
            <a:endParaRPr sz="1500">
              <a:latin typeface="Roboto"/>
              <a:ea typeface="Roboto"/>
              <a:cs typeface="Roboto"/>
              <a:sym typeface="Roboto"/>
            </a:endParaRPr>
          </a:p>
          <a:p>
            <a:pPr indent="-323850" lvl="0" marL="457200" rtl="0" algn="l">
              <a:lnSpc>
                <a:spcPct val="100000"/>
              </a:lnSpc>
              <a:spcBef>
                <a:spcPts val="0"/>
              </a:spcBef>
              <a:spcAft>
                <a:spcPts val="0"/>
              </a:spcAft>
              <a:buSzPts val="1500"/>
              <a:buFont typeface="Roboto"/>
              <a:buChar char="●"/>
            </a:pPr>
            <a:r>
              <a:rPr lang="en" sz="1500">
                <a:latin typeface="Roboto"/>
                <a:ea typeface="Roboto"/>
                <a:cs typeface="Roboto"/>
                <a:sym typeface="Roboto"/>
              </a:rPr>
              <a:t>A denoised detected image which shows the detector prediction drawn on the target image.</a:t>
            </a:r>
            <a:endParaRPr sz="1500">
              <a:latin typeface="Roboto"/>
              <a:ea typeface="Roboto"/>
              <a:cs typeface="Roboto"/>
              <a:sym typeface="Roboto"/>
            </a:endParaRPr>
          </a:p>
          <a:p>
            <a:pPr indent="0" lvl="0" marL="0" rtl="0" algn="l">
              <a:lnSpc>
                <a:spcPct val="100000"/>
              </a:lnSpc>
              <a:spcBef>
                <a:spcPts val="1600"/>
              </a:spcBef>
              <a:spcAft>
                <a:spcPts val="1600"/>
              </a:spcAft>
              <a:buNone/>
            </a:pPr>
            <a:r>
              <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solidFill>
                  <a:schemeClr val="dk1"/>
                </a:solidFill>
              </a:rPr>
              <a:t>Approach</a:t>
            </a:r>
            <a:endParaRPr sz="3400">
              <a:solidFill>
                <a:schemeClr val="dk1"/>
              </a:solidFill>
            </a:endParaRPr>
          </a:p>
        </p:txBody>
      </p:sp>
      <p:sp>
        <p:nvSpPr>
          <p:cNvPr id="104" name="Google Shape;104;p17"/>
          <p:cNvSpPr txBox="1"/>
          <p:nvPr>
            <p:ph idx="1" type="body"/>
          </p:nvPr>
        </p:nvSpPr>
        <p:spPr>
          <a:xfrm>
            <a:off x="2400247" y="1507975"/>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solidFill>
                  <a:srgbClr val="000000"/>
                </a:solidFill>
                <a:latin typeface="Roboto"/>
                <a:ea typeface="Roboto"/>
                <a:cs typeface="Roboto"/>
                <a:sym typeface="Roboto"/>
              </a:rPr>
              <a:t>We have implemented two modes of ocelli detection in our tool. Hough Transform mode and Template matching mode. Hough Transform mode aims to provide a more general solution were as Template Matching mode aims to deal with corner cases by detecting a subset of ocelli based on a template from the image it self.</a:t>
            </a:r>
            <a:endParaRPr b="1" sz="21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1"/>
                </a:solidFill>
              </a:rPr>
              <a:t>Hough Transform Mode</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10" name="Google Shape;110;p18"/>
          <p:cNvSpPr txBox="1"/>
          <p:nvPr>
            <p:ph idx="1" type="body"/>
          </p:nvPr>
        </p:nvSpPr>
        <p:spPr>
          <a:xfrm>
            <a:off x="2400247" y="1403750"/>
            <a:ext cx="6321600" cy="30024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rgbClr val="000000"/>
              </a:buClr>
              <a:buSzPts val="1900"/>
              <a:buFont typeface="Roboto"/>
              <a:buChar char="●"/>
            </a:pPr>
            <a:r>
              <a:rPr lang="en" sz="1900">
                <a:solidFill>
                  <a:srgbClr val="000000"/>
                </a:solidFill>
                <a:latin typeface="Roboto"/>
                <a:ea typeface="Roboto"/>
                <a:cs typeface="Roboto"/>
                <a:sym typeface="Roboto"/>
              </a:rPr>
              <a:t>Edge detection is performed on image using Canny detector. </a:t>
            </a:r>
            <a:endParaRPr sz="1900">
              <a:solidFill>
                <a:srgbClr val="000000"/>
              </a:solidFill>
              <a:latin typeface="Roboto"/>
              <a:ea typeface="Roboto"/>
              <a:cs typeface="Roboto"/>
              <a:sym typeface="Roboto"/>
            </a:endParaRPr>
          </a:p>
          <a:p>
            <a:pPr indent="-349250" lvl="0" marL="457200" rtl="0" algn="l">
              <a:spcBef>
                <a:spcPts val="0"/>
              </a:spcBef>
              <a:spcAft>
                <a:spcPts val="0"/>
              </a:spcAft>
              <a:buClr>
                <a:srgbClr val="000000"/>
              </a:buClr>
              <a:buSzPts val="1900"/>
              <a:buFont typeface="Roboto"/>
              <a:buChar char="●"/>
            </a:pPr>
            <a:r>
              <a:rPr lang="en" sz="1900">
                <a:solidFill>
                  <a:srgbClr val="000000"/>
                </a:solidFill>
                <a:latin typeface="Roboto"/>
                <a:ea typeface="Roboto"/>
                <a:cs typeface="Roboto"/>
                <a:sym typeface="Roboto"/>
              </a:rPr>
              <a:t>Elliptical hough transforms were attempted. However, we have settled on Circles due to speed and performance.</a:t>
            </a:r>
            <a:endParaRPr sz="1900">
              <a:solidFill>
                <a:srgbClr val="000000"/>
              </a:solidFill>
              <a:latin typeface="Roboto"/>
              <a:ea typeface="Roboto"/>
              <a:cs typeface="Roboto"/>
              <a:sym typeface="Roboto"/>
            </a:endParaRPr>
          </a:p>
          <a:p>
            <a:pPr indent="-349250" lvl="0" marL="457200" rtl="0" algn="l">
              <a:spcBef>
                <a:spcPts val="0"/>
              </a:spcBef>
              <a:spcAft>
                <a:spcPts val="0"/>
              </a:spcAft>
              <a:buClr>
                <a:srgbClr val="000000"/>
              </a:buClr>
              <a:buSzPts val="1900"/>
              <a:buFont typeface="Roboto"/>
              <a:buChar char="●"/>
            </a:pPr>
            <a:r>
              <a:rPr lang="en" sz="1900">
                <a:solidFill>
                  <a:srgbClr val="000000"/>
                </a:solidFill>
                <a:latin typeface="Roboto"/>
                <a:ea typeface="Roboto"/>
                <a:cs typeface="Roboto"/>
                <a:sym typeface="Roboto"/>
              </a:rPr>
              <a:t>Peaks in Transform domain are inversely mapped to Image domain to obtain circular markers. These identify the Ocelli</a:t>
            </a:r>
            <a:endParaRPr b="1" sz="21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65850" y="0"/>
            <a:ext cx="47079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Hough Transform Mode</a:t>
            </a:r>
            <a:endParaRPr sz="3000"/>
          </a:p>
          <a:p>
            <a:pPr indent="0" lvl="0" marL="0" rtl="0" algn="ctr">
              <a:spcBef>
                <a:spcPts val="0"/>
              </a:spcBef>
              <a:spcAft>
                <a:spcPts val="0"/>
              </a:spcAft>
              <a:buClr>
                <a:schemeClr val="dk2"/>
              </a:buClr>
              <a:buSzPts val="1100"/>
              <a:buFont typeface="Arial"/>
              <a:buNone/>
            </a:pPr>
            <a:r>
              <a:rPr lang="en" sz="3000"/>
              <a:t>(Cont)</a:t>
            </a:r>
            <a:endParaRPr sz="3000"/>
          </a:p>
        </p:txBody>
      </p:sp>
      <p:sp>
        <p:nvSpPr>
          <p:cNvPr id="116" name="Google Shape;116;p19"/>
          <p:cNvSpPr txBox="1"/>
          <p:nvPr>
            <p:ph idx="2" type="body"/>
          </p:nvPr>
        </p:nvSpPr>
        <p:spPr>
          <a:xfrm>
            <a:off x="4977400" y="970475"/>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100">
                <a:latin typeface="Roboto"/>
                <a:ea typeface="Roboto"/>
                <a:cs typeface="Roboto"/>
                <a:sym typeface="Roboto"/>
              </a:rPr>
              <a:t>Initial Analysis - Mid Progress</a:t>
            </a:r>
            <a:endParaRPr sz="2100">
              <a:latin typeface="Roboto"/>
              <a:ea typeface="Roboto"/>
              <a:cs typeface="Roboto"/>
              <a:sym typeface="Roboto"/>
            </a:endParaRPr>
          </a:p>
          <a:p>
            <a:pPr indent="-361950" lvl="0" marL="457200" rtl="0" algn="l">
              <a:spcBef>
                <a:spcPts val="1600"/>
              </a:spcBef>
              <a:spcAft>
                <a:spcPts val="0"/>
              </a:spcAft>
              <a:buSzPts val="2100"/>
              <a:buFont typeface="Roboto"/>
              <a:buChar char="●"/>
            </a:pPr>
            <a:r>
              <a:rPr lang="en" sz="2100">
                <a:latin typeface="Roboto"/>
                <a:ea typeface="Roboto"/>
                <a:cs typeface="Roboto"/>
                <a:sym typeface="Roboto"/>
              </a:rPr>
              <a:t>The ocelli that were detected are marked by </a:t>
            </a:r>
            <a:r>
              <a:rPr lang="en" sz="2100" u="sng">
                <a:latin typeface="Roboto"/>
                <a:ea typeface="Roboto"/>
                <a:cs typeface="Roboto"/>
                <a:sym typeface="Roboto"/>
              </a:rPr>
              <a:t>Red circles</a:t>
            </a:r>
            <a:r>
              <a:rPr lang="en" sz="2100">
                <a:latin typeface="Roboto"/>
                <a:ea typeface="Roboto"/>
                <a:cs typeface="Roboto"/>
                <a:sym typeface="Roboto"/>
              </a:rPr>
              <a:t>.</a:t>
            </a:r>
            <a:endParaRPr sz="2100">
              <a:latin typeface="Roboto"/>
              <a:ea typeface="Roboto"/>
              <a:cs typeface="Roboto"/>
              <a:sym typeface="Roboto"/>
            </a:endParaRPr>
          </a:p>
          <a:p>
            <a:pPr indent="-361950" lvl="0" marL="457200" rtl="0" algn="l">
              <a:spcBef>
                <a:spcPts val="0"/>
              </a:spcBef>
              <a:spcAft>
                <a:spcPts val="0"/>
              </a:spcAft>
              <a:buSzPts val="2100"/>
              <a:buFont typeface="Roboto"/>
              <a:buChar char="●"/>
            </a:pPr>
            <a:r>
              <a:rPr lang="en" sz="2100">
                <a:latin typeface="Roboto"/>
                <a:ea typeface="Roboto"/>
                <a:cs typeface="Roboto"/>
                <a:sym typeface="Roboto"/>
              </a:rPr>
              <a:t>Parameters can be changed further to get more/less ocelli.</a:t>
            </a:r>
            <a:endParaRPr sz="2100">
              <a:latin typeface="Roboto"/>
              <a:ea typeface="Roboto"/>
              <a:cs typeface="Roboto"/>
              <a:sym typeface="Roboto"/>
            </a:endParaRPr>
          </a:p>
          <a:p>
            <a:pPr indent="0" lvl="0" marL="0" rtl="0" algn="l">
              <a:spcBef>
                <a:spcPts val="1600"/>
              </a:spcBef>
              <a:spcAft>
                <a:spcPts val="1600"/>
              </a:spcAft>
              <a:buNone/>
            </a:pPr>
            <a:r>
              <a:t/>
            </a:r>
            <a:endParaRPr/>
          </a:p>
        </p:txBody>
      </p:sp>
      <p:pic>
        <p:nvPicPr>
          <p:cNvPr id="117" name="Google Shape;117;p19"/>
          <p:cNvPicPr preferRelativeResize="0"/>
          <p:nvPr/>
        </p:nvPicPr>
        <p:blipFill>
          <a:blip r:embed="rId3">
            <a:alphaModFix/>
          </a:blip>
          <a:stretch>
            <a:fillRect/>
          </a:stretch>
        </p:blipFill>
        <p:spPr>
          <a:xfrm>
            <a:off x="86063" y="1752400"/>
            <a:ext cx="4404075" cy="2987925"/>
          </a:xfrm>
          <a:prstGeom prst="rect">
            <a:avLst/>
          </a:prstGeom>
          <a:noFill/>
          <a:ln>
            <a:noFill/>
          </a:ln>
        </p:spPr>
      </p:pic>
      <p:sp>
        <p:nvSpPr>
          <p:cNvPr id="118" name="Google Shape;118;p19"/>
          <p:cNvSpPr/>
          <p:nvPr/>
        </p:nvSpPr>
        <p:spPr>
          <a:xfrm>
            <a:off x="368900" y="2419225"/>
            <a:ext cx="504600" cy="455400"/>
          </a:xfrm>
          <a:prstGeom prst="rect">
            <a:avLst/>
          </a:prstGeom>
          <a:noFill/>
          <a:ln cap="flat" cmpd="sng" w="19050">
            <a:solidFill>
              <a:srgbClr val="FFEB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a:off x="2245650" y="2419225"/>
            <a:ext cx="504600" cy="455400"/>
          </a:xfrm>
          <a:prstGeom prst="rect">
            <a:avLst/>
          </a:prstGeom>
          <a:noFill/>
          <a:ln cap="flat" cmpd="sng" w="1905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9"/>
          <p:cNvSpPr/>
          <p:nvPr/>
        </p:nvSpPr>
        <p:spPr>
          <a:xfrm>
            <a:off x="3985550" y="3301300"/>
            <a:ext cx="504600" cy="455400"/>
          </a:xfrm>
          <a:prstGeom prst="rect">
            <a:avLst/>
          </a:prstGeom>
          <a:noFill/>
          <a:ln cap="flat" cmpd="sng" w="1905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0"/>
          <p:cNvSpPr txBox="1"/>
          <p:nvPr>
            <p:ph type="title"/>
          </p:nvPr>
        </p:nvSpPr>
        <p:spPr>
          <a:xfrm>
            <a:off x="-23100" y="544825"/>
            <a:ext cx="46224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sz="3000"/>
              <a:t>Hough Transform Mode (Cont)</a:t>
            </a:r>
            <a:endParaRPr sz="3000"/>
          </a:p>
          <a:p>
            <a:pPr indent="0" lvl="0" marL="0" rtl="0" algn="ctr">
              <a:spcBef>
                <a:spcPts val="0"/>
              </a:spcBef>
              <a:spcAft>
                <a:spcPts val="0"/>
              </a:spcAft>
              <a:buNone/>
            </a:pPr>
            <a:r>
              <a:t/>
            </a:r>
            <a:endParaRPr/>
          </a:p>
        </p:txBody>
      </p:sp>
      <p:sp>
        <p:nvSpPr>
          <p:cNvPr id="126" name="Google Shape;126;p2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lnSpc>
                <a:spcPct val="150000"/>
              </a:lnSpc>
              <a:spcBef>
                <a:spcPts val="0"/>
              </a:spcBef>
              <a:spcAft>
                <a:spcPts val="0"/>
              </a:spcAft>
              <a:buClr>
                <a:schemeClr val="dk2"/>
              </a:buClr>
              <a:buSzPts val="1100"/>
              <a:buFont typeface="Arial"/>
              <a:buNone/>
            </a:pPr>
            <a:r>
              <a:rPr lang="en" sz="2900">
                <a:latin typeface="Roboto"/>
                <a:ea typeface="Roboto"/>
                <a:cs typeface="Roboto"/>
                <a:sym typeface="Roboto"/>
              </a:rPr>
              <a:t>Tool View </a:t>
            </a:r>
            <a:endParaRPr sz="2900">
              <a:latin typeface="Roboto"/>
              <a:ea typeface="Roboto"/>
              <a:cs typeface="Roboto"/>
              <a:sym typeface="Roboto"/>
            </a:endParaRPr>
          </a:p>
          <a:p>
            <a:pPr indent="-336550" lvl="0" marL="457200" rtl="0" algn="l">
              <a:lnSpc>
                <a:spcPct val="150000"/>
              </a:lnSpc>
              <a:spcBef>
                <a:spcPts val="0"/>
              </a:spcBef>
              <a:spcAft>
                <a:spcPts val="0"/>
              </a:spcAft>
              <a:buClr>
                <a:schemeClr val="lt1"/>
              </a:buClr>
              <a:buSzPts val="1700"/>
              <a:buFont typeface="Roboto"/>
              <a:buChar char="●"/>
            </a:pPr>
            <a:r>
              <a:rPr lang="en" sz="1700">
                <a:latin typeface="Roboto"/>
                <a:ea typeface="Roboto"/>
                <a:cs typeface="Roboto"/>
                <a:sym typeface="Roboto"/>
              </a:rPr>
              <a:t>Parameters to play with.</a:t>
            </a:r>
            <a:endParaRPr sz="1700">
              <a:latin typeface="Roboto"/>
              <a:ea typeface="Roboto"/>
              <a:cs typeface="Roboto"/>
              <a:sym typeface="Roboto"/>
            </a:endParaRPr>
          </a:p>
          <a:p>
            <a:pPr indent="-336550" lvl="0" marL="457200" rtl="0" algn="l">
              <a:lnSpc>
                <a:spcPct val="150000"/>
              </a:lnSpc>
              <a:spcBef>
                <a:spcPts val="0"/>
              </a:spcBef>
              <a:spcAft>
                <a:spcPts val="0"/>
              </a:spcAft>
              <a:buClr>
                <a:schemeClr val="lt1"/>
              </a:buClr>
              <a:buSzPts val="1700"/>
              <a:buFont typeface="Roboto"/>
              <a:buChar char="●"/>
            </a:pPr>
            <a:r>
              <a:rPr lang="en" sz="1700">
                <a:latin typeface="Roboto"/>
                <a:ea typeface="Roboto"/>
                <a:cs typeface="Roboto"/>
                <a:sym typeface="Roboto"/>
              </a:rPr>
              <a:t>Real Time response</a:t>
            </a:r>
            <a:endParaRPr sz="1700">
              <a:latin typeface="Roboto"/>
              <a:ea typeface="Roboto"/>
              <a:cs typeface="Roboto"/>
              <a:sym typeface="Roboto"/>
            </a:endParaRPr>
          </a:p>
          <a:p>
            <a:pPr indent="-336550" lvl="0" marL="457200" rtl="0" algn="l">
              <a:lnSpc>
                <a:spcPct val="150000"/>
              </a:lnSpc>
              <a:spcBef>
                <a:spcPts val="0"/>
              </a:spcBef>
              <a:spcAft>
                <a:spcPts val="0"/>
              </a:spcAft>
              <a:buClr>
                <a:schemeClr val="lt1"/>
              </a:buClr>
              <a:buSzPts val="1700"/>
              <a:buFont typeface="Roboto"/>
              <a:buChar char="●"/>
            </a:pPr>
            <a:r>
              <a:rPr lang="en" sz="1700">
                <a:latin typeface="Roboto"/>
                <a:ea typeface="Roboto"/>
                <a:cs typeface="Roboto"/>
                <a:sym typeface="Roboto"/>
              </a:rPr>
              <a:t>Great for learning purposes.</a:t>
            </a:r>
            <a:endParaRPr sz="1700">
              <a:latin typeface="Roboto"/>
              <a:ea typeface="Roboto"/>
              <a:cs typeface="Roboto"/>
              <a:sym typeface="Roboto"/>
            </a:endParaRPr>
          </a:p>
          <a:p>
            <a:pPr indent="0" lvl="0" marL="0" rtl="0" algn="l">
              <a:spcBef>
                <a:spcPts val="0"/>
              </a:spcBef>
              <a:spcAft>
                <a:spcPts val="1600"/>
              </a:spcAft>
              <a:buNone/>
            </a:pPr>
            <a:r>
              <a:t/>
            </a:r>
            <a:endParaRPr/>
          </a:p>
        </p:txBody>
      </p:sp>
      <p:pic>
        <p:nvPicPr>
          <p:cNvPr id="127" name="Google Shape;127;p20"/>
          <p:cNvPicPr preferRelativeResize="0"/>
          <p:nvPr/>
        </p:nvPicPr>
        <p:blipFill>
          <a:blip r:embed="rId3">
            <a:alphaModFix/>
          </a:blip>
          <a:stretch>
            <a:fillRect/>
          </a:stretch>
        </p:blipFill>
        <p:spPr>
          <a:xfrm>
            <a:off x="35350" y="1471600"/>
            <a:ext cx="4495674" cy="2947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40160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1"/>
                </a:solidFill>
              </a:rPr>
              <a:t>Problems</a:t>
            </a:r>
            <a:endParaRPr>
              <a:solidFill>
                <a:schemeClr val="dk1"/>
              </a:solidFill>
            </a:endParaRPr>
          </a:p>
          <a:p>
            <a:pPr indent="0" lvl="0" marL="0" rtl="0" algn="l">
              <a:spcBef>
                <a:spcPts val="0"/>
              </a:spcBef>
              <a:spcAft>
                <a:spcPts val="0"/>
              </a:spcAft>
              <a:buNone/>
            </a:pPr>
            <a:r>
              <a:t/>
            </a:r>
            <a:endParaRPr>
              <a:solidFill>
                <a:srgbClr val="000000"/>
              </a:solidFill>
            </a:endParaRPr>
          </a:p>
        </p:txBody>
      </p:sp>
      <p:sp>
        <p:nvSpPr>
          <p:cNvPr id="133" name="Google Shape;133;p21"/>
          <p:cNvSpPr txBox="1"/>
          <p:nvPr>
            <p:ph idx="1" type="body"/>
          </p:nvPr>
        </p:nvSpPr>
        <p:spPr>
          <a:xfrm>
            <a:off x="411901" y="1498475"/>
            <a:ext cx="83202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Some ocelli are elliptical in shape. Our algorithm only detects almost perfectly circular ocelli.</a:t>
            </a:r>
            <a:endParaRPr sz="1800">
              <a:solidFill>
                <a:srgbClr val="000000"/>
              </a:solidFill>
              <a:latin typeface="Roboto"/>
              <a:ea typeface="Roboto"/>
              <a:cs typeface="Roboto"/>
              <a:sym typeface="Roboto"/>
            </a:endParaRPr>
          </a:p>
          <a:p>
            <a:pPr indent="-342900" lvl="0" marL="9144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Can be solved using Elliptical Hough transformation which also handles the elliptical edges (but takes a lot of time for detection 😞)</a:t>
            </a:r>
            <a:endParaRPr sz="1800">
              <a:solidFill>
                <a:srgbClr val="000000"/>
              </a:solidFill>
              <a:latin typeface="Roboto"/>
              <a:ea typeface="Roboto"/>
              <a:cs typeface="Roboto"/>
              <a:sym typeface="Roboto"/>
            </a:endParaRPr>
          </a:p>
          <a:p>
            <a:pPr indent="-342900" lvl="0" marL="4572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Canny detector also shows a lot of feathers in the edges which also affect the ocelli and gives ambiguous results sometimes.</a:t>
            </a:r>
            <a:endParaRPr sz="1800">
              <a:solidFill>
                <a:srgbClr val="000000"/>
              </a:solidFill>
              <a:latin typeface="Roboto"/>
              <a:ea typeface="Roboto"/>
              <a:cs typeface="Roboto"/>
              <a:sym typeface="Roboto"/>
            </a:endParaRPr>
          </a:p>
          <a:p>
            <a:pPr indent="-342900" lvl="0" marL="914400" rtl="0" algn="l">
              <a:spcBef>
                <a:spcPts val="0"/>
              </a:spcBef>
              <a:spcAft>
                <a:spcPts val="0"/>
              </a:spcAft>
              <a:buClr>
                <a:srgbClr val="000000"/>
              </a:buClr>
              <a:buSzPts val="1800"/>
              <a:buFont typeface="Roboto"/>
              <a:buChar char="➔"/>
            </a:pPr>
            <a:r>
              <a:rPr lang="en" sz="1800">
                <a:solidFill>
                  <a:srgbClr val="000000"/>
                </a:solidFill>
                <a:latin typeface="Roboto"/>
                <a:ea typeface="Roboto"/>
                <a:cs typeface="Roboto"/>
                <a:sym typeface="Roboto"/>
              </a:rPr>
              <a:t>Can be solved by taking median/gaussian blur first, then some adaptive thresholding and then ellipse/circle detection.</a:t>
            </a:r>
            <a:endParaRPr sz="1800">
              <a:solidFill>
                <a:srgbClr val="000000"/>
              </a:solidFill>
              <a:latin typeface="Roboto"/>
              <a:ea typeface="Roboto"/>
              <a:cs typeface="Roboto"/>
              <a:sym typeface="Roboto"/>
            </a:endParaRPr>
          </a:p>
          <a:p>
            <a:pPr indent="0" lvl="0" marL="0" rtl="0" algn="l">
              <a:spcBef>
                <a:spcPts val="1600"/>
              </a:spcBef>
              <a:spcAft>
                <a:spcPts val="1200"/>
              </a:spcAft>
              <a:buNone/>
            </a:pPr>
            <a:r>
              <a:t/>
            </a:r>
            <a:endParaRPr b="1" sz="21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